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57" r:id="rId4"/>
    <p:sldId id="260" r:id="rId5"/>
    <p:sldId id="263" r:id="rId6"/>
    <p:sldId id="261" r:id="rId7"/>
    <p:sldId id="262" r:id="rId8"/>
    <p:sldId id="265" r:id="rId9"/>
    <p:sldId id="264"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94"/>
    <p:restoredTop sz="96327"/>
  </p:normalViewPr>
  <p:slideViewPr>
    <p:cSldViewPr snapToGrid="0" snapToObjects="1">
      <p:cViewPr varScale="1">
        <p:scale>
          <a:sx n="96" d="100"/>
          <a:sy n="96" d="100"/>
        </p:scale>
        <p:origin x="184"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C5050-D189-B444-8696-25C558999A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2E9D35-AEE8-2247-973C-337420B80A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FE6816-0304-D24A-B0DE-9D2420DBB4C9}"/>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3135EEE6-FD50-2047-815A-F5DA907D2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3C195D-0BC9-914A-A222-63C9C318BC9C}"/>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1446737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A903-F537-354E-8CFE-90A2675B97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B78C2F-DCA8-E14C-B77F-54D2B989A0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4C0A2-70F2-E64F-9755-AA237B8302B3}"/>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1FC86DB2-6200-1F4F-B9D0-4F1B816FD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9C15B3-795A-274C-A006-4C3ED5EDB8EA}"/>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3069211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F77566-7BDD-8D4D-947B-B7A933F7E7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6C074A-2664-EB4E-9B82-912D48E53E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1AF344-CC3A-844F-BC28-E4CDE6AE38C5}"/>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2CDE7AAB-531B-3F4E-9D42-CF1EC100AC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0E6F46-FDC3-1F41-8D87-37348B10409A}"/>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3981178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02DEA-0E1D-3248-8187-8C0775A903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2046D8-CFAD-0248-8819-B7D147AC4C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FA1AB-7421-AA4D-BA0A-EAB02E80954D}"/>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6F539B71-A964-AE48-980D-EB2816D9C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C9781-4195-5847-B163-FB02C0B47A4C}"/>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823584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675E-49FA-6B48-85B7-EA680FB033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2AC2B7-CCFD-4148-9201-31A5F1D8C6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54C75F-D62F-874D-ADAC-48E1D238DB7D}"/>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CE7DF11F-6142-4847-A4C6-49AF3027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FD0099-5EDE-9F4B-9808-88CF005864E6}"/>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3486415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D3B41-9C1D-A043-BA32-8B0505699D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35DA8E-3C55-444D-9952-ADA3C75630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33EEEB-C8A1-354B-BE55-1F995274B3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7EA9C2-B943-3846-9C6A-4AC77C69919E}"/>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6" name="Footer Placeholder 5">
            <a:extLst>
              <a:ext uri="{FF2B5EF4-FFF2-40B4-BE49-F238E27FC236}">
                <a16:creationId xmlns:a16="http://schemas.microsoft.com/office/drawing/2014/main" id="{EB5E97B9-E78E-F24E-965E-8A26064764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EEDE0-B9DD-2A4F-BCE3-62355FFCCD43}"/>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880321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8704-E651-3745-95BF-95B1259EFD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E7F42B-C866-E541-BA2F-34B3C34684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650965-1BA4-B744-B7D1-67680748A5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4890DD-A487-D94A-93C5-0226141673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81D34E-2F92-5A4D-8209-301BDB86FE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0669CC-A503-B547-8BB0-6B8E993EE96D}"/>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8" name="Footer Placeholder 7">
            <a:extLst>
              <a:ext uri="{FF2B5EF4-FFF2-40B4-BE49-F238E27FC236}">
                <a16:creationId xmlns:a16="http://schemas.microsoft.com/office/drawing/2014/main" id="{9DC3FB84-12A6-F841-A92F-B7DD0A67F4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B7E7E0-2A35-4044-89D3-3485283C597B}"/>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3176675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F617E-3D6E-C647-A716-07E9B59004C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30DFE4-DBEB-7445-9C92-3B1958A6348B}"/>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4" name="Footer Placeholder 3">
            <a:extLst>
              <a:ext uri="{FF2B5EF4-FFF2-40B4-BE49-F238E27FC236}">
                <a16:creationId xmlns:a16="http://schemas.microsoft.com/office/drawing/2014/main" id="{33DD4AA7-208C-F842-A174-9F10AD5ED6D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B135F6-8C86-2343-BE47-32791DE05D79}"/>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3067185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9365A-2A08-E74B-A53F-494AB4555EB8}"/>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3" name="Footer Placeholder 2">
            <a:extLst>
              <a:ext uri="{FF2B5EF4-FFF2-40B4-BE49-F238E27FC236}">
                <a16:creationId xmlns:a16="http://schemas.microsoft.com/office/drawing/2014/main" id="{41074175-48EC-3A4F-8F30-4EDE58EAF6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102F94-3C8E-7E48-BE12-E436059B31D6}"/>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1591045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F3F74-7075-3F4F-ADA5-A963519576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83CBC33-C034-8C40-AF9E-B5D966AF92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ABB8FD-3F6F-2E45-8C04-17D1917DB1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86A514-72B2-E343-A93C-2F6749339B90}"/>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6" name="Footer Placeholder 5">
            <a:extLst>
              <a:ext uri="{FF2B5EF4-FFF2-40B4-BE49-F238E27FC236}">
                <a16:creationId xmlns:a16="http://schemas.microsoft.com/office/drawing/2014/main" id="{0AB97A85-3A2E-D947-B3E7-6ACFAD08BA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F390D9-E184-2941-B479-93B7144C2E06}"/>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2444009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E7112-6D56-384C-9914-6B49763189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F09958-C3B3-3B47-A5D2-3E1D89B473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EB596C-72AE-0E42-8313-98006FB359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3B91C7-41DC-9249-B18F-25D1F47F6190}"/>
              </a:ext>
            </a:extLst>
          </p:cNvPr>
          <p:cNvSpPr>
            <a:spLocks noGrp="1"/>
          </p:cNvSpPr>
          <p:nvPr>
            <p:ph type="dt" sz="half" idx="10"/>
          </p:nvPr>
        </p:nvSpPr>
        <p:spPr/>
        <p:txBody>
          <a:bodyPr/>
          <a:lstStyle/>
          <a:p>
            <a:fld id="{BBB14D19-E21E-4F42-A9EE-FA233E46E0BC}" type="datetimeFigureOut">
              <a:rPr lang="en-US" smtClean="0"/>
              <a:t>12/2/21</a:t>
            </a:fld>
            <a:endParaRPr lang="en-US"/>
          </a:p>
        </p:txBody>
      </p:sp>
      <p:sp>
        <p:nvSpPr>
          <p:cNvPr id="6" name="Footer Placeholder 5">
            <a:extLst>
              <a:ext uri="{FF2B5EF4-FFF2-40B4-BE49-F238E27FC236}">
                <a16:creationId xmlns:a16="http://schemas.microsoft.com/office/drawing/2014/main" id="{B3314389-BB64-154F-833F-CA67A50B99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C8D1E7-4793-4245-9BCD-075B0EEBD4B5}"/>
              </a:ext>
            </a:extLst>
          </p:cNvPr>
          <p:cNvSpPr>
            <a:spLocks noGrp="1"/>
          </p:cNvSpPr>
          <p:nvPr>
            <p:ph type="sldNum" sz="quarter" idx="12"/>
          </p:nvPr>
        </p:nvSpPr>
        <p:spPr/>
        <p:txBody>
          <a:bodyPr/>
          <a:lstStyle/>
          <a:p>
            <a:fld id="{8BF25DF0-45B8-FA43-82F9-EB321F40B599}" type="slidenum">
              <a:rPr lang="en-US" smtClean="0"/>
              <a:t>‹#›</a:t>
            </a:fld>
            <a:endParaRPr lang="en-US"/>
          </a:p>
        </p:txBody>
      </p:sp>
    </p:spTree>
    <p:extLst>
      <p:ext uri="{BB962C8B-B14F-4D97-AF65-F5344CB8AC3E}">
        <p14:creationId xmlns:p14="http://schemas.microsoft.com/office/powerpoint/2010/main" val="2446329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F927DC-3E36-C745-A1AC-5AD012FC0D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9329C3-3978-CE4A-9866-707B5B189F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64F595-2F0F-EF44-B37A-D50C4A5918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B14D19-E21E-4F42-A9EE-FA233E46E0BC}" type="datetimeFigureOut">
              <a:rPr lang="en-US" smtClean="0"/>
              <a:t>12/2/21</a:t>
            </a:fld>
            <a:endParaRPr lang="en-US"/>
          </a:p>
        </p:txBody>
      </p:sp>
      <p:sp>
        <p:nvSpPr>
          <p:cNvPr id="5" name="Footer Placeholder 4">
            <a:extLst>
              <a:ext uri="{FF2B5EF4-FFF2-40B4-BE49-F238E27FC236}">
                <a16:creationId xmlns:a16="http://schemas.microsoft.com/office/drawing/2014/main" id="{E82F3E40-93DF-7D48-A3D0-3B69CEA4F4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8AEA0E9-D8D9-2946-BDDD-55AD330C7A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F25DF0-45B8-FA43-82F9-EB321F40B599}" type="slidenum">
              <a:rPr lang="en-US" smtClean="0"/>
              <a:t>‹#›</a:t>
            </a:fld>
            <a:endParaRPr lang="en-US"/>
          </a:p>
        </p:txBody>
      </p:sp>
    </p:spTree>
    <p:extLst>
      <p:ext uri="{BB962C8B-B14F-4D97-AF65-F5344CB8AC3E}">
        <p14:creationId xmlns:p14="http://schemas.microsoft.com/office/powerpoint/2010/main" val="12460914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slideLayout" Target="../slideLayouts/slideLayout2.xml"/><Relationship Id="rId12"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8.png"/><Relationship Id="rId5" Type="http://schemas.microsoft.com/office/2007/relationships/media" Target="../media/media3.mp4"/><Relationship Id="rId10" Type="http://schemas.openxmlformats.org/officeDocument/2006/relationships/image" Target="../media/image7.png"/><Relationship Id="rId4" Type="http://schemas.openxmlformats.org/officeDocument/2006/relationships/video" Target="../media/media2.mp4"/><Relationship Id="rId9"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github.com/vrmusketeers/RL_Self_Driving_Car_Intersection/blob/main/RL_Self_Driving_Car_Intersection_DQN.ipynb" TargetMode="Externa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person driving a car&#10;&#10;Description automatically generated">
            <a:extLst>
              <a:ext uri="{FF2B5EF4-FFF2-40B4-BE49-F238E27FC236}">
                <a16:creationId xmlns:a16="http://schemas.microsoft.com/office/drawing/2014/main" id="{510EDD8F-DCA2-B340-B2D4-BC2FB6AEDB43}"/>
              </a:ext>
            </a:extLst>
          </p:cNvPr>
          <p:cNvPicPr>
            <a:picLocks noChangeAspect="1"/>
          </p:cNvPicPr>
          <p:nvPr/>
        </p:nvPicPr>
        <p:blipFill rotWithShape="1">
          <a:blip r:embed="rId2"/>
          <a:srcRect l="14222" r="1" b="1"/>
          <a:stretch/>
        </p:blipFill>
        <p:spPr>
          <a:xfrm>
            <a:off x="20" y="0"/>
            <a:ext cx="12191980" cy="7116407"/>
          </a:xfrm>
          <a:prstGeom prst="rect">
            <a:avLst/>
          </a:prstGeom>
        </p:spPr>
      </p:pic>
      <p:sp>
        <p:nvSpPr>
          <p:cNvPr id="58" name="Freeform: Shape 41">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80EF2A9C-B5A5-224C-8480-BF8A9D1CBE97}"/>
              </a:ext>
            </a:extLst>
          </p:cNvPr>
          <p:cNvSpPr>
            <a:spLocks noGrp="1"/>
          </p:cNvSpPr>
          <p:nvPr>
            <p:ph type="subTitle" idx="1"/>
          </p:nvPr>
        </p:nvSpPr>
        <p:spPr>
          <a:xfrm>
            <a:off x="841249" y="5431735"/>
            <a:ext cx="8620803" cy="402536"/>
          </a:xfrm>
        </p:spPr>
        <p:txBody>
          <a:bodyPr>
            <a:noAutofit/>
          </a:bodyPr>
          <a:lstStyle/>
          <a:p>
            <a:pPr lvl="0" algn="l">
              <a:spcBef>
                <a:spcPts val="0"/>
              </a:spcBef>
            </a:pPr>
            <a:endParaRPr lang="en-US" sz="2000" dirty="0">
              <a:solidFill>
                <a:schemeClr val="bg1"/>
              </a:solidFill>
            </a:endParaRPr>
          </a:p>
          <a:p>
            <a:pPr lvl="0" algn="l">
              <a:spcBef>
                <a:spcPts val="0"/>
              </a:spcBef>
            </a:pPr>
            <a:r>
              <a:rPr lang="en-US" sz="2000" dirty="0">
                <a:solidFill>
                  <a:schemeClr val="bg1"/>
                </a:solidFill>
              </a:rPr>
              <a:t>By,</a:t>
            </a:r>
          </a:p>
          <a:p>
            <a:pPr lvl="0" algn="l">
              <a:spcBef>
                <a:spcPts val="0"/>
              </a:spcBef>
            </a:pPr>
            <a:r>
              <a:rPr lang="en-US" sz="2000" dirty="0">
                <a:solidFill>
                  <a:schemeClr val="bg1"/>
                </a:solidFill>
              </a:rPr>
              <a:t>Raghava </a:t>
            </a:r>
            <a:r>
              <a:rPr lang="en-US" sz="2000" dirty="0" err="1">
                <a:solidFill>
                  <a:schemeClr val="bg1"/>
                </a:solidFill>
              </a:rPr>
              <a:t>Devaraje</a:t>
            </a:r>
            <a:r>
              <a:rPr lang="en-US" sz="2000" dirty="0">
                <a:solidFill>
                  <a:schemeClr val="bg1"/>
                </a:solidFill>
              </a:rPr>
              <a:t> </a:t>
            </a:r>
            <a:r>
              <a:rPr lang="en-US" sz="2000" dirty="0" err="1">
                <a:solidFill>
                  <a:schemeClr val="bg1"/>
                </a:solidFill>
              </a:rPr>
              <a:t>Urs</a:t>
            </a:r>
            <a:endParaRPr lang="en-US" sz="2000" dirty="0">
              <a:solidFill>
                <a:schemeClr val="bg1"/>
              </a:solidFill>
            </a:endParaRPr>
          </a:p>
          <a:p>
            <a:pPr lvl="0" algn="l">
              <a:spcBef>
                <a:spcPts val="0"/>
              </a:spcBef>
            </a:pPr>
            <a:r>
              <a:rPr lang="en-US" sz="2000" dirty="0">
                <a:solidFill>
                  <a:schemeClr val="bg1"/>
                </a:solidFill>
              </a:rPr>
              <a:t>Shiv Kumar Ganesh </a:t>
            </a:r>
          </a:p>
          <a:p>
            <a:pPr lvl="0" algn="l">
              <a:spcBef>
                <a:spcPts val="0"/>
              </a:spcBef>
            </a:pPr>
            <a:r>
              <a:rPr lang="en-US" sz="2000" dirty="0" err="1">
                <a:solidFill>
                  <a:schemeClr val="bg1"/>
                </a:solidFill>
              </a:rPr>
              <a:t>Kumuda</a:t>
            </a:r>
            <a:r>
              <a:rPr lang="en-US" sz="2000" dirty="0">
                <a:solidFill>
                  <a:schemeClr val="bg1"/>
                </a:solidFill>
              </a:rPr>
              <a:t> B G Murthy </a:t>
            </a:r>
          </a:p>
          <a:p>
            <a:pPr algn="l"/>
            <a:endParaRPr lang="en-US" sz="2000" dirty="0">
              <a:solidFill>
                <a:schemeClr val="bg1"/>
              </a:solidFill>
            </a:endParaRPr>
          </a:p>
        </p:txBody>
      </p:sp>
      <p:sp>
        <p:nvSpPr>
          <p:cNvPr id="2" name="Title 1">
            <a:extLst>
              <a:ext uri="{FF2B5EF4-FFF2-40B4-BE49-F238E27FC236}">
                <a16:creationId xmlns:a16="http://schemas.microsoft.com/office/drawing/2014/main" id="{2032DCA9-E8AF-BE4D-95D4-76E9DA153E9B}"/>
              </a:ext>
            </a:extLst>
          </p:cNvPr>
          <p:cNvSpPr>
            <a:spLocks noGrp="1"/>
          </p:cNvSpPr>
          <p:nvPr>
            <p:ph type="ctrTitle"/>
          </p:nvPr>
        </p:nvSpPr>
        <p:spPr>
          <a:xfrm>
            <a:off x="841248" y="4199861"/>
            <a:ext cx="8856059" cy="1336826"/>
          </a:xfrm>
        </p:spPr>
        <p:txBody>
          <a:bodyPr>
            <a:normAutofit fontScale="90000"/>
          </a:bodyPr>
          <a:lstStyle/>
          <a:p>
            <a:pPr algn="l"/>
            <a:r>
              <a:rPr lang="en-US" sz="5400" dirty="0">
                <a:solidFill>
                  <a:schemeClr val="bg1"/>
                </a:solidFill>
              </a:rPr>
              <a:t>Self-Driving Car for Highway Intersection in Mixed Traffic</a:t>
            </a:r>
          </a:p>
        </p:txBody>
      </p:sp>
      <p:sp>
        <p:nvSpPr>
          <p:cNvPr id="40" name="Google Shape;87;p13">
            <a:extLst>
              <a:ext uri="{FF2B5EF4-FFF2-40B4-BE49-F238E27FC236}">
                <a16:creationId xmlns:a16="http://schemas.microsoft.com/office/drawing/2014/main" id="{2A137314-383C-1A42-B828-87898516AE9F}"/>
              </a:ext>
            </a:extLst>
          </p:cNvPr>
          <p:cNvSpPr txBox="1">
            <a:spLocks/>
          </p:cNvSpPr>
          <p:nvPr/>
        </p:nvSpPr>
        <p:spPr>
          <a:xfrm>
            <a:off x="6345848" y="5778940"/>
            <a:ext cx="4415732" cy="5625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1pPr>
            <a:lvl2pPr marL="914400" marR="0" lvl="1"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2pPr>
            <a:lvl3pPr marL="1371600" marR="0" lvl="2"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3pPr>
            <a:lvl4pPr marL="1828800" marR="0" lvl="3"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4pPr>
            <a:lvl5pPr marL="2286000" marR="0" lvl="4"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5pPr>
            <a:lvl6pPr marL="2743200" marR="0" lvl="5"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6pPr>
            <a:lvl7pPr marL="3200400" marR="0" lvl="6"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7pPr>
            <a:lvl8pPr marL="3657600" marR="0" lvl="7"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8pPr>
            <a:lvl9pPr marL="4114800" marR="0" lvl="8" indent="-29845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9pPr>
          </a:lstStyle>
          <a:p>
            <a:pPr marL="0" indent="0"/>
            <a:r>
              <a:rPr lang="en" dirty="0">
                <a:solidFill>
                  <a:schemeClr val="bg1"/>
                </a:solidFill>
              </a:rPr>
              <a:t>CMPE-260 Sec 49 – Reinforcement Learning</a:t>
            </a:r>
            <a:endParaRPr lang="en-US" dirty="0">
              <a:solidFill>
                <a:schemeClr val="bg1"/>
              </a:solidFill>
            </a:endParaRPr>
          </a:p>
        </p:txBody>
      </p:sp>
    </p:spTree>
    <p:extLst>
      <p:ext uri="{BB962C8B-B14F-4D97-AF65-F5344CB8AC3E}">
        <p14:creationId xmlns:p14="http://schemas.microsoft.com/office/powerpoint/2010/main" val="1097579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2"/>
            <a:ext cx="7121978" cy="4018569"/>
          </a:xfrm>
          <a:prstGeom prst="rect">
            <a:avLst/>
          </a:prstGeom>
        </p:spPr>
        <p:txBody>
          <a:bodyPr spcFirstLastPara="1" lIns="91425" tIns="91425" rIns="91425" bIns="91425" anchorCtr="0">
            <a:normAutofit/>
          </a:bodyPr>
          <a:lstStyle/>
          <a:p>
            <a:pPr marL="0" lvl="0" indent="0">
              <a:buNone/>
            </a:pPr>
            <a:r>
              <a:rPr lang="en-US" sz="2600" dirty="0">
                <a:sym typeface="Arial"/>
              </a:rPr>
              <a:t>	</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417873" y="355329"/>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Model Architecture</a:t>
            </a:r>
          </a:p>
        </p:txBody>
      </p:sp>
      <p:pic>
        <p:nvPicPr>
          <p:cNvPr id="18" name="Picture 17" descr="Diagram, schematic&#10;&#10;Description automatically generated">
            <a:extLst>
              <a:ext uri="{FF2B5EF4-FFF2-40B4-BE49-F238E27FC236}">
                <a16:creationId xmlns:a16="http://schemas.microsoft.com/office/drawing/2014/main" id="{1EB82D8D-2F42-43B4-B46E-4B69701E0425}"/>
              </a:ext>
            </a:extLst>
          </p:cNvPr>
          <p:cNvPicPr>
            <a:picLocks noChangeAspect="1"/>
          </p:cNvPicPr>
          <p:nvPr/>
        </p:nvPicPr>
        <p:blipFill>
          <a:blip r:embed="rId4"/>
          <a:stretch>
            <a:fillRect/>
          </a:stretch>
        </p:blipFill>
        <p:spPr>
          <a:xfrm>
            <a:off x="586941" y="1347762"/>
            <a:ext cx="5486400" cy="1635125"/>
          </a:xfrm>
          <a:prstGeom prst="rect">
            <a:avLst/>
          </a:prstGeom>
        </p:spPr>
      </p:pic>
      <p:pic>
        <p:nvPicPr>
          <p:cNvPr id="22" name="Picture 21">
            <a:extLst>
              <a:ext uri="{FF2B5EF4-FFF2-40B4-BE49-F238E27FC236}">
                <a16:creationId xmlns:a16="http://schemas.microsoft.com/office/drawing/2014/main" id="{02F35685-776A-AB4F-9E0A-8DC4188F9855}"/>
              </a:ext>
            </a:extLst>
          </p:cNvPr>
          <p:cNvPicPr>
            <a:picLocks noChangeAspect="1"/>
          </p:cNvPicPr>
          <p:nvPr/>
        </p:nvPicPr>
        <p:blipFill>
          <a:blip r:embed="rId5"/>
          <a:stretch>
            <a:fillRect/>
          </a:stretch>
        </p:blipFill>
        <p:spPr>
          <a:xfrm>
            <a:off x="586941" y="3230088"/>
            <a:ext cx="5709754" cy="2958145"/>
          </a:xfrm>
          <a:prstGeom prst="rect">
            <a:avLst/>
          </a:prstGeom>
        </p:spPr>
      </p:pic>
    </p:spTree>
    <p:extLst>
      <p:ext uri="{BB962C8B-B14F-4D97-AF65-F5344CB8AC3E}">
        <p14:creationId xmlns:p14="http://schemas.microsoft.com/office/powerpoint/2010/main" val="698352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8">
            <a:alphaModFix amt="72000"/>
            <a:extLst>
              <a:ext uri="{BEBA8EAE-BF5A-486C-A8C5-ECC9F3942E4B}">
                <a14:imgProps xmlns:a14="http://schemas.microsoft.com/office/drawing/2010/main">
                  <a14:imgLayer r:embed="rId9">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0" y="-256198"/>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2"/>
            <a:ext cx="7121978" cy="4018569"/>
          </a:xfrm>
          <a:prstGeom prst="rect">
            <a:avLst/>
          </a:prstGeom>
        </p:spPr>
        <p:txBody>
          <a:bodyPr spcFirstLastPara="1" lIns="91425" tIns="91425" rIns="91425" bIns="91425" anchorCtr="0">
            <a:normAutofit/>
          </a:bodyPr>
          <a:lstStyle/>
          <a:p>
            <a:pPr marL="0" lvl="0" indent="0">
              <a:buNone/>
            </a:pPr>
            <a:r>
              <a:rPr lang="en-US" sz="2600" dirty="0">
                <a:sym typeface="Arial"/>
              </a:rPr>
              <a:t>	</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417873" y="355329"/>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Hyperparameter Tuning</a:t>
            </a:r>
            <a:br>
              <a:rPr lang="en-US" sz="3600" b="1" dirty="0"/>
            </a:br>
            <a:endParaRPr lang="en-US" sz="3600" b="1" dirty="0"/>
          </a:p>
        </p:txBody>
      </p:sp>
      <p:sp>
        <p:nvSpPr>
          <p:cNvPr id="20" name="Google Shape;140;p22">
            <a:extLst>
              <a:ext uri="{FF2B5EF4-FFF2-40B4-BE49-F238E27FC236}">
                <a16:creationId xmlns:a16="http://schemas.microsoft.com/office/drawing/2014/main" id="{C5FC8D3C-6A9C-3340-ADAA-EADE6369E56B}"/>
              </a:ext>
            </a:extLst>
          </p:cNvPr>
          <p:cNvSpPr txBox="1">
            <a:spLocks/>
          </p:cNvSpPr>
          <p:nvPr/>
        </p:nvSpPr>
        <p:spPr>
          <a:xfrm>
            <a:off x="2940941" y="4578300"/>
            <a:ext cx="1821969" cy="6133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sz="1800" b="0" dirty="0">
                <a:solidFill>
                  <a:schemeClr val="tx1"/>
                </a:solidFill>
                <a:latin typeface="+mn-lt"/>
                <a:ea typeface="+mn-ea"/>
                <a:cs typeface="+mn-cs"/>
              </a:rPr>
              <a:t>Gamma = 0.98</a:t>
            </a:r>
          </a:p>
        </p:txBody>
      </p:sp>
      <p:sp>
        <p:nvSpPr>
          <p:cNvPr id="21" name="Google Shape;140;p22">
            <a:extLst>
              <a:ext uri="{FF2B5EF4-FFF2-40B4-BE49-F238E27FC236}">
                <a16:creationId xmlns:a16="http://schemas.microsoft.com/office/drawing/2014/main" id="{793D229D-943B-8445-B83F-DA385A8138E7}"/>
              </a:ext>
            </a:extLst>
          </p:cNvPr>
          <p:cNvSpPr txBox="1">
            <a:spLocks/>
          </p:cNvSpPr>
          <p:nvPr/>
        </p:nvSpPr>
        <p:spPr>
          <a:xfrm>
            <a:off x="5689742" y="4601497"/>
            <a:ext cx="1821969" cy="6133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sz="1800" b="0" dirty="0">
                <a:solidFill>
                  <a:schemeClr val="tx1"/>
                </a:solidFill>
                <a:latin typeface="+mn-lt"/>
                <a:ea typeface="+mn-ea"/>
                <a:cs typeface="+mn-cs"/>
              </a:rPr>
              <a:t>Gamma = 0.99</a:t>
            </a:r>
          </a:p>
        </p:txBody>
      </p:sp>
      <p:sp>
        <p:nvSpPr>
          <p:cNvPr id="23" name="Google Shape;140;p22">
            <a:extLst>
              <a:ext uri="{FF2B5EF4-FFF2-40B4-BE49-F238E27FC236}">
                <a16:creationId xmlns:a16="http://schemas.microsoft.com/office/drawing/2014/main" id="{A32D4B8C-57B0-4848-993E-D82AE3EB8634}"/>
              </a:ext>
            </a:extLst>
          </p:cNvPr>
          <p:cNvSpPr txBox="1">
            <a:spLocks/>
          </p:cNvSpPr>
          <p:nvPr/>
        </p:nvSpPr>
        <p:spPr>
          <a:xfrm>
            <a:off x="356432" y="4601497"/>
            <a:ext cx="1821969" cy="6133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sz="1800" b="0" dirty="0">
                <a:solidFill>
                  <a:schemeClr val="tx1"/>
                </a:solidFill>
                <a:latin typeface="+mn-lt"/>
                <a:ea typeface="+mn-ea"/>
                <a:cs typeface="+mn-cs"/>
              </a:rPr>
              <a:t>Gamma = 0.95</a:t>
            </a:r>
          </a:p>
        </p:txBody>
      </p:sp>
      <p:pic>
        <p:nvPicPr>
          <p:cNvPr id="2" name="intersection_gamma95" descr="intersection_gamma95">
            <a:hlinkClick r:id="" action="ppaction://media"/>
            <a:extLst>
              <a:ext uri="{FF2B5EF4-FFF2-40B4-BE49-F238E27FC236}">
                <a16:creationId xmlns:a16="http://schemas.microsoft.com/office/drawing/2014/main" id="{3972D604-E0FF-3745-89DC-E76959C4B485}"/>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14170" y="1776440"/>
            <a:ext cx="2563172" cy="2563172"/>
          </a:xfrm>
          <a:prstGeom prst="rect">
            <a:avLst/>
          </a:prstGeom>
        </p:spPr>
      </p:pic>
      <p:pic>
        <p:nvPicPr>
          <p:cNvPr id="4" name="Intersection_gamma98" descr="Intersection_gamma98">
            <a:hlinkClick r:id="" action="ppaction://media"/>
            <a:extLst>
              <a:ext uri="{FF2B5EF4-FFF2-40B4-BE49-F238E27FC236}">
                <a16:creationId xmlns:a16="http://schemas.microsoft.com/office/drawing/2014/main" id="{69E30F47-412B-BA44-9570-8A8F69B2F26A}"/>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2764045" y="1776439"/>
            <a:ext cx="2563173" cy="2563173"/>
          </a:xfrm>
          <a:prstGeom prst="rect">
            <a:avLst/>
          </a:prstGeom>
        </p:spPr>
      </p:pic>
      <p:pic>
        <p:nvPicPr>
          <p:cNvPr id="7" name="Intersection_gamma99" descr="Intersection_gamma99">
            <a:hlinkClick r:id="" action="ppaction://media"/>
            <a:extLst>
              <a:ext uri="{FF2B5EF4-FFF2-40B4-BE49-F238E27FC236}">
                <a16:creationId xmlns:a16="http://schemas.microsoft.com/office/drawing/2014/main" id="{A308F2FF-1112-6F45-B12A-7A5E11033BEA}"/>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5542260" y="1776439"/>
            <a:ext cx="2563173" cy="2563173"/>
          </a:xfrm>
          <a:prstGeom prst="rect">
            <a:avLst/>
          </a:prstGeom>
        </p:spPr>
      </p:pic>
    </p:spTree>
    <p:extLst>
      <p:ext uri="{BB962C8B-B14F-4D97-AF65-F5344CB8AC3E}">
        <p14:creationId xmlns:p14="http://schemas.microsoft.com/office/powerpoint/2010/main" val="207920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4"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534"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0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video>
              <p:cMediaNode vol="80000">
                <p:cTn id="21" fill="hold" display="0">
                  <p:stCondLst>
                    <p:cond delay="indefinite"/>
                  </p:stCondLst>
                </p:cTn>
                <p:tgtEl>
                  <p:spTgt spid="4"/>
                </p:tgtEl>
              </p:cMediaNode>
            </p:video>
            <p:seq concurrent="1" nextAc="seek">
              <p:cTn id="22" restart="whenNotActive" fill="hold" evtFilter="cancelBubble" nodeType="interactiveSeq">
                <p:stCondLst>
                  <p:cond evt="onClick" delay="0">
                    <p:tgtEl>
                      <p:spTgt spid="4"/>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4"/>
                                        </p:tgtEl>
                                      </p:cBhvr>
                                    </p:cmd>
                                  </p:childTnLst>
                                </p:cTn>
                              </p:par>
                            </p:childTnLst>
                          </p:cTn>
                        </p:par>
                      </p:childTnLst>
                    </p:cTn>
                  </p:par>
                </p:childTnLst>
              </p:cTn>
              <p:nextCondLst>
                <p:cond evt="onClick" delay="0">
                  <p:tgtEl>
                    <p:spTgt spid="4"/>
                  </p:tgtEl>
                </p:cond>
              </p:nextCondLst>
            </p:seq>
            <p:video>
              <p:cMediaNode vol="80000">
                <p:cTn id="27" fill="hold" display="0">
                  <p:stCondLst>
                    <p:cond delay="indefinite"/>
                  </p:stCondLst>
                </p:cTn>
                <p:tgtEl>
                  <p:spTgt spid="7"/>
                </p:tgtEl>
              </p:cMediaNode>
            </p:video>
            <p:seq concurrent="1" nextAc="seek">
              <p:cTn id="28" restart="whenNotActive" fill="hold" evtFilter="cancelBubble" nodeType="interactiveSeq">
                <p:stCondLst>
                  <p:cond evt="onClick" delay="0">
                    <p:tgtEl>
                      <p:spTgt spid="7"/>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0" y="-256198"/>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2"/>
            <a:ext cx="7121978" cy="4018569"/>
          </a:xfrm>
          <a:prstGeom prst="rect">
            <a:avLst/>
          </a:prstGeom>
        </p:spPr>
        <p:txBody>
          <a:bodyPr spcFirstLastPara="1" lIns="91425" tIns="91425" rIns="91425" bIns="91425" anchorCtr="0">
            <a:normAutofit/>
          </a:bodyPr>
          <a:lstStyle/>
          <a:p>
            <a:pPr marL="0" lvl="0" indent="0">
              <a:buNone/>
            </a:pPr>
            <a:r>
              <a:rPr lang="en-US" sz="2600" dirty="0">
                <a:sym typeface="Arial"/>
              </a:rPr>
              <a:t>	</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417873" y="355329"/>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Demo</a:t>
            </a:r>
            <a:br>
              <a:rPr lang="en-US" sz="3600" b="1" dirty="0"/>
            </a:br>
            <a:endParaRPr lang="en-US" sz="3600" b="1" dirty="0"/>
          </a:p>
        </p:txBody>
      </p:sp>
      <p:sp>
        <p:nvSpPr>
          <p:cNvPr id="18" name="TextBox 17">
            <a:extLst>
              <a:ext uri="{FF2B5EF4-FFF2-40B4-BE49-F238E27FC236}">
                <a16:creationId xmlns:a16="http://schemas.microsoft.com/office/drawing/2014/main" id="{5008BF06-FD2A-0449-B45F-9B907E410F52}"/>
              </a:ext>
            </a:extLst>
          </p:cNvPr>
          <p:cNvSpPr txBox="1"/>
          <p:nvPr/>
        </p:nvSpPr>
        <p:spPr>
          <a:xfrm>
            <a:off x="507029" y="2061779"/>
            <a:ext cx="7351867" cy="923330"/>
          </a:xfrm>
          <a:prstGeom prst="rect">
            <a:avLst/>
          </a:prstGeom>
          <a:noFill/>
        </p:spPr>
        <p:txBody>
          <a:bodyPr wrap="square">
            <a:spAutoFit/>
          </a:bodyPr>
          <a:lstStyle/>
          <a:p>
            <a:r>
              <a:rPr lang="en-US" dirty="0">
                <a:hlinkClick r:id="rId4"/>
              </a:rPr>
              <a:t>https://github.com/vrmusketeers/RL_Self_Driving_Car_Intersection/blob/main/RL_Self_Driving_Car_Intersection_DQN.ipynb</a:t>
            </a:r>
            <a:endParaRPr lang="en-US" dirty="0"/>
          </a:p>
          <a:p>
            <a:endParaRPr lang="en-US" dirty="0"/>
          </a:p>
        </p:txBody>
      </p:sp>
    </p:spTree>
    <p:extLst>
      <p:ext uri="{BB962C8B-B14F-4D97-AF65-F5344CB8AC3E}">
        <p14:creationId xmlns:p14="http://schemas.microsoft.com/office/powerpoint/2010/main" val="856601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0" y="-238913"/>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2"/>
            <a:ext cx="7121978" cy="4018569"/>
          </a:xfrm>
          <a:prstGeom prst="rect">
            <a:avLst/>
          </a:prstGeom>
        </p:spPr>
        <p:txBody>
          <a:bodyPr spcFirstLastPara="1" lIns="91425" tIns="91425" rIns="91425" bIns="91425" anchorCtr="0">
            <a:normAutofit/>
          </a:bodyPr>
          <a:lstStyle/>
          <a:p>
            <a:pPr marL="0" lvl="0" indent="0">
              <a:buNone/>
            </a:pPr>
            <a:r>
              <a:rPr lang="en-US" sz="2600" dirty="0">
                <a:sym typeface="Arial"/>
              </a:rPr>
              <a:t>	</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2028012" y="2605266"/>
            <a:ext cx="6891337" cy="1135062"/>
          </a:xfrm>
          <a:prstGeom prst="rect">
            <a:avLst/>
          </a:prstGeom>
        </p:spPr>
        <p:txBody>
          <a:bodyPr spcFirstLastPara="1" wrap="square" lIns="91425" tIns="91425" rIns="91425" bIns="91425" anchor="t" anchorCtr="0">
            <a:noAutofit/>
          </a:bodyPr>
          <a:lstStyle/>
          <a:p>
            <a:pPr lvl="0">
              <a:spcBef>
                <a:spcPts val="0"/>
              </a:spcBef>
            </a:pPr>
            <a:r>
              <a:rPr lang="en-US" sz="5400" b="1" dirty="0"/>
              <a:t>THANK YOU</a:t>
            </a:r>
            <a:br>
              <a:rPr lang="en-US" sz="5400" b="1" dirty="0"/>
            </a:br>
            <a:endParaRPr lang="en-US" sz="5400" b="1" dirty="0"/>
          </a:p>
        </p:txBody>
      </p:sp>
    </p:spTree>
    <p:extLst>
      <p:ext uri="{BB962C8B-B14F-4D97-AF65-F5344CB8AC3E}">
        <p14:creationId xmlns:p14="http://schemas.microsoft.com/office/powerpoint/2010/main" val="1918342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643467" y="1782981"/>
            <a:ext cx="6891187" cy="4393982"/>
          </a:xfrm>
          <a:prstGeom prst="rect">
            <a:avLst/>
          </a:prstGeom>
        </p:spPr>
        <p:txBody>
          <a:bodyPr spcFirstLastPara="1" lIns="91425" tIns="91425" rIns="91425" bIns="91425" anchorCtr="0">
            <a:normAutofit/>
          </a:bodyPr>
          <a:lstStyle/>
          <a:p>
            <a:pPr marL="0" indent="0">
              <a:buNone/>
            </a:pPr>
            <a:r>
              <a:rPr lang="en-US" sz="2000" b="0" dirty="0">
                <a:sym typeface="Arial"/>
              </a:rPr>
              <a:t>	</a:t>
            </a:r>
            <a:r>
              <a:rPr lang="en-US" sz="2000" b="0" dirty="0"/>
              <a:t>A self-driving car is an autonomous vehicle that has the ability to sense its surroundings and move safely without any human intervention. This technology has gained high recognition in the 21st century. 	</a:t>
            </a:r>
            <a:br>
              <a:rPr lang="en-US" sz="2000" b="0" dirty="0"/>
            </a:br>
            <a:br>
              <a:rPr lang="en-US" sz="2000" b="0" dirty="0"/>
            </a:br>
            <a:r>
              <a:rPr lang="en-US" sz="2000" b="0" dirty="0"/>
              <a:t>	In our project, we plan to implement Reinforcement learning based simulated self-driving car using DQN algorithm for intersection. Our feature scope expansion is fine tuning the model and park car automatically when no objects are seen in a parking spot.</a:t>
            </a:r>
            <a:endParaRPr lang="en-US" sz="2000" b="0" dirty="0">
              <a:sym typeface="Arial"/>
            </a:endParaRPr>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t>Significance To The Real World</a:t>
            </a:r>
            <a:endParaRPr sz="3600" b="1" dirty="0"/>
          </a:p>
        </p:txBody>
      </p:sp>
    </p:spTree>
    <p:extLst>
      <p:ext uri="{BB962C8B-B14F-4D97-AF65-F5344CB8AC3E}">
        <p14:creationId xmlns:p14="http://schemas.microsoft.com/office/powerpoint/2010/main" val="3472191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92;p14">
            <a:extLst>
              <a:ext uri="{FF2B5EF4-FFF2-40B4-BE49-F238E27FC236}">
                <a16:creationId xmlns:a16="http://schemas.microsoft.com/office/drawing/2014/main" id="{1545B6C5-F14D-5048-BF1B-9C82D9124E23}"/>
              </a:ext>
            </a:extLst>
          </p:cNvPr>
          <p:cNvSpPr txBox="1">
            <a:spLocks/>
          </p:cNvSpPr>
          <p:nvPr/>
        </p:nvSpPr>
        <p:spPr>
          <a:xfrm>
            <a:off x="192994" y="543147"/>
            <a:ext cx="8344718" cy="535200"/>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3600" b="1" dirty="0"/>
              <a:t>Why Reinforcement Learning for </a:t>
            </a:r>
          </a:p>
          <a:p>
            <a:pPr>
              <a:spcBef>
                <a:spcPts val="0"/>
              </a:spcBef>
            </a:pPr>
            <a:r>
              <a:rPr lang="en-US" sz="3600" b="1" dirty="0"/>
              <a:t>Self Driving</a:t>
            </a:r>
          </a:p>
        </p:txBody>
      </p:sp>
      <p:sp>
        <p:nvSpPr>
          <p:cNvPr id="20" name="Google Shape;93;p14">
            <a:extLst>
              <a:ext uri="{FF2B5EF4-FFF2-40B4-BE49-F238E27FC236}">
                <a16:creationId xmlns:a16="http://schemas.microsoft.com/office/drawing/2014/main" id="{78002659-A754-3843-847D-F45BD9EC31EA}"/>
              </a:ext>
            </a:extLst>
          </p:cNvPr>
          <p:cNvSpPr txBox="1">
            <a:spLocks/>
          </p:cNvSpPr>
          <p:nvPr/>
        </p:nvSpPr>
        <p:spPr>
          <a:xfrm>
            <a:off x="193221" y="1926785"/>
            <a:ext cx="7688400" cy="2538300"/>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a:sym typeface="Arial"/>
              </a:rPr>
              <a:t>	</a:t>
            </a:r>
            <a:r>
              <a:rPr lang="en-US" sz="2000" dirty="0">
                <a:latin typeface="+mn-lt"/>
                <a:ea typeface="+mn-ea"/>
                <a:cs typeface="+mn-cs"/>
              </a:rPr>
              <a:t>Because the cost of human driving data collection at large scale can be prohibitive, another promising approach is training a policy in simulation using reinforcement learning.</a:t>
            </a:r>
            <a:br>
              <a:rPr lang="en-US" sz="2000" dirty="0">
                <a:latin typeface="+mn-lt"/>
                <a:ea typeface="+mn-ea"/>
                <a:cs typeface="+mn-cs"/>
              </a:rPr>
            </a:br>
            <a:br>
              <a:rPr lang="en-US" sz="2000" dirty="0">
                <a:latin typeface="+mn-lt"/>
                <a:ea typeface="+mn-ea"/>
                <a:cs typeface="+mn-cs"/>
              </a:rPr>
            </a:br>
            <a:r>
              <a:rPr lang="en-US" sz="2000" dirty="0">
                <a:latin typeface="+mn-lt"/>
                <a:ea typeface="+mn-ea"/>
                <a:cs typeface="+mn-cs"/>
              </a:rPr>
              <a:t>	In Reinforcement Learning, the agent or decision-maker learns what to do—how to map situations to actions—so as to maximize a numerical reward signal.</a:t>
            </a:r>
            <a:br>
              <a:rPr lang="en-US" sz="2000" dirty="0">
                <a:latin typeface="+mn-lt"/>
                <a:ea typeface="+mn-ea"/>
                <a:cs typeface="+mn-cs"/>
              </a:rPr>
            </a:br>
            <a:br>
              <a:rPr lang="en-US" sz="2000" dirty="0">
                <a:latin typeface="+mn-lt"/>
                <a:ea typeface="+mn-ea"/>
                <a:cs typeface="+mn-cs"/>
              </a:rPr>
            </a:br>
            <a:r>
              <a:rPr lang="en-US" sz="2000" dirty="0">
                <a:latin typeface="+mn-lt"/>
                <a:ea typeface="+mn-ea"/>
                <a:cs typeface="+mn-cs"/>
              </a:rPr>
              <a:t>	We evaluate our model on a challenging intersection-crossing task involving up to 15 vehicles perceived simultaneously. We show that our proposed method provides significant quantitative improvements, and that it enables to capture interaction patterns in a way that is visually interpretable.</a:t>
            </a:r>
          </a:p>
        </p:txBody>
      </p:sp>
    </p:spTree>
    <p:extLst>
      <p:ext uri="{BB962C8B-B14F-4D97-AF65-F5344CB8AC3E}">
        <p14:creationId xmlns:p14="http://schemas.microsoft.com/office/powerpoint/2010/main" val="2714190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507030" y="1234159"/>
            <a:ext cx="6891187" cy="4393982"/>
          </a:xfrm>
          <a:prstGeom prst="rect">
            <a:avLst/>
          </a:prstGeom>
        </p:spPr>
        <p:txBody>
          <a:bodyPr spcFirstLastPara="1" lIns="91425" tIns="91425" rIns="91425" bIns="91425" anchorCtr="0">
            <a:normAutofit lnSpcReduction="10000"/>
          </a:bodyPr>
          <a:lstStyle/>
          <a:p>
            <a:pPr marL="0" lvl="0" indent="0">
              <a:buNone/>
            </a:pPr>
            <a:r>
              <a:rPr lang="en-US" sz="2000" dirty="0">
                <a:sym typeface="Arial"/>
              </a:rPr>
              <a:t>	</a:t>
            </a:r>
            <a:r>
              <a:rPr lang="en-US" sz="2000" b="0" dirty="0"/>
              <a:t>We study the design of learning architectures for behavioral planning in a dense traffic setting. Such architectures should deal with a varying number of nearby vehicles, be invariant to the ordering chosen to describe them, while staying accurate and compact. </a:t>
            </a:r>
            <a:br>
              <a:rPr lang="en-US" sz="2000" b="0" dirty="0"/>
            </a:br>
            <a:br>
              <a:rPr lang="en-US" sz="2000" b="0" dirty="0"/>
            </a:br>
            <a:r>
              <a:rPr lang="en-US" sz="2000" b="0" dirty="0"/>
              <a:t>	We observe that the two most popular representations in the literature do not fit these criteria and perform badly on a complex negotiation task. </a:t>
            </a:r>
          </a:p>
          <a:p>
            <a:pPr marL="0" lvl="0" indent="0">
              <a:buNone/>
            </a:pPr>
            <a:r>
              <a:rPr lang="en-US" sz="2000" b="0" dirty="0"/>
              <a:t>	We propose an attention-based architecture that satisfies all these properties and explicitly accounts for the existing interactions between the traffic participants. We show that this architecture leads to significant performance gains and can capture interactions patterns that can be visualized and qualitatively interpreted.</a:t>
            </a:r>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Goal of the Project</a:t>
            </a:r>
            <a:endParaRPr sz="3600" b="1" dirty="0"/>
          </a:p>
        </p:txBody>
      </p:sp>
    </p:spTree>
    <p:extLst>
      <p:ext uri="{BB962C8B-B14F-4D97-AF65-F5344CB8AC3E}">
        <p14:creationId xmlns:p14="http://schemas.microsoft.com/office/powerpoint/2010/main" val="440937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2" y="1609572"/>
            <a:ext cx="7350577" cy="3866321"/>
          </a:xfrm>
          <a:prstGeom prst="rect">
            <a:avLst/>
          </a:prstGeom>
        </p:spPr>
        <p:txBody>
          <a:bodyPr spcFirstLastPara="1" lIns="91425" tIns="91425" rIns="91425" bIns="91425" anchorCtr="0">
            <a:normAutofit/>
          </a:bodyPr>
          <a:lstStyle/>
          <a:p>
            <a:pPr marL="0" lvl="0" indent="0">
              <a:buNone/>
            </a:pPr>
            <a:r>
              <a:rPr lang="en-US" sz="2000" b="1" dirty="0">
                <a:sym typeface="Arial"/>
              </a:rPr>
              <a:t>Agent</a:t>
            </a:r>
            <a:r>
              <a:rPr lang="en-US" sz="2000" b="0" dirty="0">
                <a:sym typeface="Arial"/>
              </a:rPr>
              <a:t>: Car</a:t>
            </a:r>
            <a:br>
              <a:rPr lang="en-US" sz="2000" b="0" dirty="0">
                <a:sym typeface="Arial"/>
              </a:rPr>
            </a:br>
            <a:br>
              <a:rPr lang="en-US" sz="2000" b="0" dirty="0">
                <a:sym typeface="Arial"/>
              </a:rPr>
            </a:br>
            <a:r>
              <a:rPr lang="en-US" sz="2000" b="1" dirty="0">
                <a:sym typeface="Arial"/>
              </a:rPr>
              <a:t>Environment</a:t>
            </a:r>
            <a:r>
              <a:rPr lang="en-US" sz="2000" b="0" dirty="0">
                <a:sym typeface="Arial"/>
              </a:rPr>
              <a:t> : Highway environment – Intersection</a:t>
            </a:r>
            <a:br>
              <a:rPr lang="en-US" sz="2000" b="0" dirty="0">
                <a:sym typeface="Arial"/>
              </a:rPr>
            </a:br>
            <a:br>
              <a:rPr lang="en-US" sz="2000" b="0" dirty="0">
                <a:sym typeface="Arial"/>
              </a:rPr>
            </a:br>
            <a:r>
              <a:rPr lang="en-US" sz="2000" b="1" dirty="0">
                <a:sym typeface="Arial"/>
              </a:rPr>
              <a:t>State</a:t>
            </a:r>
            <a:r>
              <a:rPr lang="en-US" sz="2000" b="0" dirty="0">
                <a:sym typeface="Arial"/>
              </a:rPr>
              <a:t>: Position, Heading, Velocity </a:t>
            </a:r>
            <a:br>
              <a:rPr lang="en-US" sz="2000" b="0" dirty="0">
                <a:sym typeface="Arial"/>
              </a:rPr>
            </a:br>
            <a:br>
              <a:rPr lang="en-US" sz="2000" b="0" dirty="0">
                <a:sym typeface="Arial"/>
              </a:rPr>
            </a:br>
            <a:r>
              <a:rPr lang="en-US" sz="2000" b="1" dirty="0">
                <a:sym typeface="Arial"/>
              </a:rPr>
              <a:t>Action</a:t>
            </a:r>
            <a:r>
              <a:rPr lang="en-US" sz="2000" b="0" dirty="0">
                <a:sym typeface="Arial"/>
              </a:rPr>
              <a:t>: Slower , Faster, No Operation</a:t>
            </a:r>
            <a:br>
              <a:rPr lang="en-US" sz="2000" b="0" dirty="0">
                <a:sym typeface="Arial"/>
              </a:rPr>
            </a:br>
            <a:br>
              <a:rPr lang="en-US" sz="2000" b="0" dirty="0">
                <a:sym typeface="Arial"/>
              </a:rPr>
            </a:br>
            <a:r>
              <a:rPr lang="en-US" sz="2000" b="1" dirty="0">
                <a:sym typeface="Arial"/>
              </a:rPr>
              <a:t>Rewards</a:t>
            </a:r>
            <a:r>
              <a:rPr lang="en-US" sz="2000" b="0" dirty="0">
                <a:sym typeface="Arial"/>
              </a:rPr>
              <a:t>: Drive with a speed, Avoid Collison with neighboring vehicle</a:t>
            </a:r>
            <a:endParaRPr lang="en-US" sz="2000" b="0" dirty="0"/>
          </a:p>
          <a:p>
            <a:pPr marL="0" indent="0">
              <a:buNone/>
            </a:pP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Reinforcement Learning Terminologies</a:t>
            </a:r>
            <a:endParaRPr sz="3600" b="1" dirty="0"/>
          </a:p>
        </p:txBody>
      </p:sp>
    </p:spTree>
    <p:extLst>
      <p:ext uri="{BB962C8B-B14F-4D97-AF65-F5344CB8AC3E}">
        <p14:creationId xmlns:p14="http://schemas.microsoft.com/office/powerpoint/2010/main" val="2633328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619342" y="1153343"/>
            <a:ext cx="7381658" cy="5161510"/>
          </a:xfrm>
          <a:prstGeom prst="rect">
            <a:avLst/>
          </a:prstGeom>
        </p:spPr>
        <p:txBody>
          <a:bodyPr spcFirstLastPara="1" lIns="91425" tIns="91425" rIns="91425" bIns="91425" anchorCtr="0">
            <a:normAutofit fontScale="92500" lnSpcReduction="20000"/>
          </a:bodyPr>
          <a:lstStyle/>
          <a:p>
            <a:pPr marL="0" indent="0">
              <a:buNone/>
            </a:pPr>
            <a:r>
              <a:rPr lang="en-US" sz="2000" b="0" dirty="0">
                <a:sym typeface="Arial"/>
              </a:rPr>
              <a:t>1) DQN algorithm combines the Q-Learning algorithm with deep neural networks (DNNs).</a:t>
            </a:r>
            <a:br>
              <a:rPr lang="en-US" sz="2000" b="0" dirty="0">
                <a:sym typeface="Arial"/>
              </a:rPr>
            </a:br>
            <a:br>
              <a:rPr lang="en-US" sz="2000" b="0" dirty="0">
                <a:sym typeface="Arial"/>
              </a:rPr>
            </a:br>
            <a:r>
              <a:rPr lang="en-US" sz="2000" b="0" dirty="0">
                <a:sym typeface="Arial"/>
              </a:rPr>
              <a:t>2) As it is well known in the field of AI, DNNs are great non-linear function approximators. Thus, DNNs are used to approximate the Q-function, replacing the need for a table to store the Q-values</a:t>
            </a:r>
            <a:br>
              <a:rPr lang="en-US" sz="2000" b="0" dirty="0">
                <a:sym typeface="Arial"/>
              </a:rPr>
            </a:br>
            <a:br>
              <a:rPr lang="en-US" sz="2000" b="0" dirty="0">
                <a:sym typeface="Arial"/>
              </a:rPr>
            </a:br>
            <a:r>
              <a:rPr lang="en-US" sz="2000" b="0" dirty="0">
                <a:sym typeface="Arial"/>
              </a:rPr>
              <a:t>3) The first one is called the main neural network, represented by the weight vector </a:t>
            </a:r>
            <a:r>
              <a:rPr lang="el-GR" sz="2000" b="0" dirty="0">
                <a:sym typeface="Arial"/>
              </a:rPr>
              <a:t>θ, </a:t>
            </a:r>
            <a:r>
              <a:rPr lang="en-US" sz="2000" b="0" dirty="0">
                <a:sym typeface="Arial"/>
              </a:rPr>
              <a:t>and it is used to estimate the Q-values for the current state s and action a: Q(s, a; </a:t>
            </a:r>
            <a:r>
              <a:rPr lang="el-GR" sz="2000" b="0" dirty="0">
                <a:sym typeface="Arial"/>
              </a:rPr>
              <a:t>θ). </a:t>
            </a:r>
            <a:br>
              <a:rPr lang="el-GR" sz="2000" b="0" dirty="0">
                <a:sym typeface="Arial"/>
              </a:rPr>
            </a:br>
            <a:br>
              <a:rPr lang="el-GR" sz="2000" b="0" dirty="0">
                <a:sym typeface="Arial"/>
              </a:rPr>
            </a:br>
            <a:r>
              <a:rPr lang="el-GR" sz="2000" b="0" dirty="0">
                <a:sym typeface="Arial"/>
              </a:rPr>
              <a:t>4) </a:t>
            </a:r>
            <a:r>
              <a:rPr lang="en-US" sz="2000" b="0" dirty="0">
                <a:sym typeface="Arial"/>
              </a:rPr>
              <a:t>The second one is the target neural network, parametrized by the weight vector </a:t>
            </a:r>
            <a:r>
              <a:rPr lang="el-GR" sz="2000" b="0" dirty="0">
                <a:sym typeface="Arial"/>
              </a:rPr>
              <a:t>θ´, </a:t>
            </a:r>
            <a:r>
              <a:rPr lang="en-US" sz="2000" b="0" dirty="0">
                <a:sym typeface="Arial"/>
              </a:rPr>
              <a:t>and it will have the exact same architecture as the main network, but it will be used to estimate the Q-values of the next state s´ and action a´.</a:t>
            </a:r>
            <a:br>
              <a:rPr lang="en-US" sz="2000" b="0" dirty="0">
                <a:sym typeface="Arial"/>
              </a:rPr>
            </a:br>
            <a:br>
              <a:rPr lang="en-US" sz="2000" b="0" dirty="0">
                <a:sym typeface="Arial"/>
              </a:rPr>
            </a:br>
            <a:r>
              <a:rPr lang="en-US" sz="2000" b="0" dirty="0">
                <a:sym typeface="Arial"/>
              </a:rPr>
              <a:t>All the learning takes place in the main network. The target network is frozen (its parameters are left unchanged) for a few iterations (usually around 10000) and then the weights of the main network are copied into the target network, thus transferring the learned knowledge from one to the other. This makes the estimations produced by the target network more accurate after the copying has occurred.</a:t>
            </a:r>
            <a:br>
              <a:rPr lang="en-US" sz="2000" b="0" dirty="0">
                <a:sym typeface="Arial"/>
              </a:rPr>
            </a:b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Deep Q-Network</a:t>
            </a:r>
            <a:endParaRPr sz="3600" b="1" dirty="0"/>
          </a:p>
        </p:txBody>
      </p:sp>
    </p:spTree>
    <p:extLst>
      <p:ext uri="{BB962C8B-B14F-4D97-AF65-F5344CB8AC3E}">
        <p14:creationId xmlns:p14="http://schemas.microsoft.com/office/powerpoint/2010/main" val="1613457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 y="0"/>
            <a:ext cx="12176141" cy="684908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188236" y="3772231"/>
            <a:ext cx="7346039" cy="2858971"/>
          </a:xfrm>
          <a:prstGeom prst="rect">
            <a:avLst/>
          </a:prstGeom>
        </p:spPr>
        <p:txBody>
          <a:bodyPr spcFirstLastPara="1" lIns="91425" tIns="91425" rIns="91425" bIns="91425" anchorCtr="0">
            <a:normAutofit lnSpcReduction="10000"/>
          </a:bodyPr>
          <a:lstStyle/>
          <a:p>
            <a:pPr marL="0" indent="0">
              <a:buNone/>
            </a:pPr>
            <a:r>
              <a:rPr lang="en-US" sz="2000" b="0" dirty="0"/>
              <a:t>On a higher level, Deep Q learning works as such:</a:t>
            </a:r>
          </a:p>
          <a:p>
            <a:pPr marL="0" indent="0">
              <a:buNone/>
            </a:pPr>
            <a:endParaRPr lang="en-US" sz="2000" b="0" dirty="0"/>
          </a:p>
          <a:p>
            <a:pPr marL="0" indent="0">
              <a:buNone/>
            </a:pPr>
            <a:r>
              <a:rPr lang="en-US" sz="2000" b="0" dirty="0"/>
              <a:t>1) Gather and store samples in a replay buffer with current policy</a:t>
            </a:r>
          </a:p>
          <a:p>
            <a:pPr marL="0" indent="0">
              <a:buNone/>
            </a:pPr>
            <a:r>
              <a:rPr lang="en-US" sz="2000" b="0" dirty="0"/>
              <a:t>2) Random sample batches of experiences from the replay buffer (known as Experience Replay)</a:t>
            </a:r>
          </a:p>
          <a:p>
            <a:pPr marL="0" indent="0">
              <a:buNone/>
            </a:pPr>
            <a:r>
              <a:rPr lang="en-US" sz="2000" b="0" dirty="0"/>
              <a:t>3) Use the sampled experiences to update the Q network</a:t>
            </a:r>
          </a:p>
          <a:p>
            <a:pPr marL="0" indent="0">
              <a:buNone/>
            </a:pPr>
            <a:r>
              <a:rPr lang="en-US" sz="2000" b="0" dirty="0"/>
              <a:t>4) Repeat 1-3</a:t>
            </a:r>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t>Working of DQN</a:t>
            </a:r>
            <a:endParaRPr sz="3600" b="1" dirty="0"/>
          </a:p>
        </p:txBody>
      </p:sp>
      <p:pic>
        <p:nvPicPr>
          <p:cNvPr id="1026" name="Picture 2">
            <a:extLst>
              <a:ext uri="{FF2B5EF4-FFF2-40B4-BE49-F238E27FC236}">
                <a16:creationId xmlns:a16="http://schemas.microsoft.com/office/drawing/2014/main" id="{14E8A9D9-C776-744B-957F-BE95283AB2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40" y="1117234"/>
            <a:ext cx="8103673" cy="2612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899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2"/>
            <a:ext cx="7121978" cy="4018569"/>
          </a:xfrm>
          <a:prstGeom prst="rect">
            <a:avLst/>
          </a:prstGeom>
        </p:spPr>
        <p:txBody>
          <a:bodyPr spcFirstLastPara="1" lIns="91425" tIns="91425" rIns="91425" bIns="91425" anchorCtr="0">
            <a:normAutofit/>
          </a:bodyPr>
          <a:lstStyle/>
          <a:p>
            <a:pPr marL="0" lvl="0" indent="0">
              <a:buNone/>
            </a:pPr>
            <a:r>
              <a:rPr lang="en-US" sz="2600" dirty="0">
                <a:sym typeface="Arial"/>
              </a:rPr>
              <a:t>	</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Bellman Optimality Equation</a:t>
            </a:r>
          </a:p>
        </p:txBody>
      </p:sp>
      <p:pic>
        <p:nvPicPr>
          <p:cNvPr id="20" name="Picture 19">
            <a:extLst>
              <a:ext uri="{FF2B5EF4-FFF2-40B4-BE49-F238E27FC236}">
                <a16:creationId xmlns:a16="http://schemas.microsoft.com/office/drawing/2014/main" id="{F4F93785-27F8-3E4D-A00A-C33ECA6E4EE8}"/>
              </a:ext>
            </a:extLst>
          </p:cNvPr>
          <p:cNvPicPr>
            <a:picLocks noChangeAspect="1"/>
          </p:cNvPicPr>
          <p:nvPr/>
        </p:nvPicPr>
        <p:blipFill>
          <a:blip r:embed="rId4"/>
          <a:stretch>
            <a:fillRect/>
          </a:stretch>
        </p:blipFill>
        <p:spPr>
          <a:xfrm>
            <a:off x="106324" y="1896453"/>
            <a:ext cx="7917224" cy="1304059"/>
          </a:xfrm>
          <a:prstGeom prst="rect">
            <a:avLst/>
          </a:prstGeom>
        </p:spPr>
      </p:pic>
      <p:sp>
        <p:nvSpPr>
          <p:cNvPr id="21" name="TextBox 20">
            <a:extLst>
              <a:ext uri="{FF2B5EF4-FFF2-40B4-BE49-F238E27FC236}">
                <a16:creationId xmlns:a16="http://schemas.microsoft.com/office/drawing/2014/main" id="{37595CAD-CF84-6342-86E2-EED72EF17D13}"/>
              </a:ext>
            </a:extLst>
          </p:cNvPr>
          <p:cNvSpPr txBox="1"/>
          <p:nvPr/>
        </p:nvSpPr>
        <p:spPr>
          <a:xfrm>
            <a:off x="360751" y="3490996"/>
            <a:ext cx="7471284" cy="646331"/>
          </a:xfrm>
          <a:prstGeom prst="rect">
            <a:avLst/>
          </a:prstGeom>
          <a:noFill/>
        </p:spPr>
        <p:txBody>
          <a:bodyPr wrap="square">
            <a:spAutoFit/>
          </a:bodyPr>
          <a:lstStyle/>
          <a:p>
            <a:r>
              <a:rPr lang="en-US" sz="1800" b="0" dirty="0"/>
              <a:t>The Deep Q-Network (DQN) algorithm implements this idea by using a neural network model to represent the action-value function Q.</a:t>
            </a:r>
            <a:endParaRPr lang="en-US" dirty="0"/>
          </a:p>
        </p:txBody>
      </p:sp>
    </p:spTree>
    <p:extLst>
      <p:ext uri="{BB962C8B-B14F-4D97-AF65-F5344CB8AC3E}">
        <p14:creationId xmlns:p14="http://schemas.microsoft.com/office/powerpoint/2010/main" val="3438518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erson driving a car&#10;&#10;Description automatically generated">
            <a:extLst>
              <a:ext uri="{FF2B5EF4-FFF2-40B4-BE49-F238E27FC236}">
                <a16:creationId xmlns:a16="http://schemas.microsoft.com/office/drawing/2014/main" id="{91672F22-49F9-804C-89A5-918C94CA1D74}"/>
              </a:ext>
            </a:extLst>
          </p:cNvPr>
          <p:cNvPicPr>
            <a:picLocks noChangeAspect="1"/>
          </p:cNvPicPr>
          <p:nvPr/>
        </p:nvPicPr>
        <p:blipFill rotWithShape="1">
          <a:blip r:embed="rId2">
            <a:alphaModFix amt="72000"/>
            <a:extLst>
              <a:ext uri="{BEBA8EAE-BF5A-486C-A8C5-ECC9F3942E4B}">
                <a14:imgProps xmlns:a14="http://schemas.microsoft.com/office/drawing/2010/main">
                  <a14:imgLayer r:embed="rId3">
                    <a14:imgEffect>
                      <a14:sharpenSoften amount="11000"/>
                    </a14:imgEffect>
                    <a14:imgEffect>
                      <a14:colorTemperature colorTemp="6206"/>
                    </a14:imgEffect>
                    <a14:imgEffect>
                      <a14:saturation sat="147000"/>
                    </a14:imgEffect>
                    <a14:imgEffect>
                      <a14:brightnessContrast contrast="33000"/>
                    </a14:imgEffect>
                  </a14:imgLayer>
                </a14:imgProps>
              </a:ext>
            </a:extLst>
          </a:blip>
          <a:srcRect l="14222" r="1" b="1"/>
          <a:stretch/>
        </p:blipFill>
        <p:spPr>
          <a:xfrm>
            <a:off x="19" y="10"/>
            <a:ext cx="12191981" cy="6857990"/>
          </a:xfrm>
          <a:prstGeom prst="rect">
            <a:avLst/>
          </a:prstGeom>
        </p:spPr>
      </p:pic>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9873"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93;p14">
            <a:extLst>
              <a:ext uri="{FF2B5EF4-FFF2-40B4-BE49-F238E27FC236}">
                <a16:creationId xmlns:a16="http://schemas.microsoft.com/office/drawing/2014/main" id="{5766CA1F-8F0C-984F-B24E-F10936FE7832}"/>
              </a:ext>
            </a:extLst>
          </p:cNvPr>
          <p:cNvSpPr txBox="1">
            <a:spLocks noGrp="1"/>
          </p:cNvSpPr>
          <p:nvPr>
            <p:ph idx="1"/>
          </p:nvPr>
        </p:nvSpPr>
        <p:spPr>
          <a:xfrm>
            <a:off x="302553" y="1609571"/>
            <a:ext cx="7516230" cy="4705281"/>
          </a:xfrm>
          <a:prstGeom prst="rect">
            <a:avLst/>
          </a:prstGeom>
        </p:spPr>
        <p:txBody>
          <a:bodyPr spcFirstLastPara="1" lIns="91425" tIns="91425" rIns="91425" bIns="91425" anchorCtr="0">
            <a:normAutofit fontScale="62500" lnSpcReduction="20000"/>
          </a:bodyPr>
          <a:lstStyle/>
          <a:p>
            <a:pPr marL="0" lvl="0" indent="0">
              <a:buNone/>
            </a:pPr>
            <a:r>
              <a:rPr lang="en-US" sz="3200" dirty="0">
                <a:sym typeface="Arial"/>
              </a:rPr>
              <a:t>	In order to apply a reinforcement learning algorithm such as DQN to an autonomous driving problem, a state space S must first be chosen, that is, a representation of the scene. When social interactions are relevant to the decision, the state should at least contain a description of every nearby vehicle. A vehicle driving on a road can be described in the most general way by its continuous position, heading and velocity. Then, the joint state of a road traffic with one ego-vehicle</a:t>
            </a:r>
            <a:br>
              <a:rPr lang="en-US" sz="3200" dirty="0">
                <a:sym typeface="Arial"/>
              </a:rPr>
            </a:br>
            <a:br>
              <a:rPr lang="en-US" sz="3200" dirty="0">
                <a:sym typeface="Arial"/>
              </a:rPr>
            </a:br>
            <a:r>
              <a:rPr lang="en-US" sz="3200" dirty="0">
                <a:sym typeface="Arial"/>
              </a:rPr>
              <a:t>Attention mechanisms:  The attention architecture was introduced to enable neural networks to discover inter-dependencies within a variable number of inputs. It has been used for pedestrian trajectory forecasting with spatiotemporal graphs and with spatial and social attention using a generative neural network. </a:t>
            </a:r>
            <a:br>
              <a:rPr lang="en-US" sz="3200" dirty="0">
                <a:sym typeface="Arial"/>
              </a:rPr>
            </a:br>
            <a:br>
              <a:rPr lang="en-US" sz="3200" dirty="0">
                <a:sym typeface="Arial"/>
              </a:rPr>
            </a:br>
            <a:r>
              <a:rPr lang="en-US" sz="3200" dirty="0">
                <a:sym typeface="Arial"/>
              </a:rPr>
              <a:t>In the present work, we use a multi-head social attention mechanism to capture vehicle-to-ego dependencies and build varying input size and permutation invariance into the policy model.</a:t>
            </a:r>
            <a:br>
              <a:rPr lang="en-US" sz="2000" b="1" dirty="0">
                <a:sym typeface="Arial"/>
              </a:rPr>
            </a:br>
            <a:br>
              <a:rPr lang="en-US" sz="2000" b="1" dirty="0">
                <a:sym typeface="Arial"/>
              </a:rPr>
            </a:br>
            <a:endParaRPr lang="en-US" sz="2000" b="0" dirty="0"/>
          </a:p>
          <a:p>
            <a:pPr marL="0" lvl="0" indent="0" rtl="0">
              <a:spcBef>
                <a:spcPts val="0"/>
              </a:spcBef>
              <a:spcAft>
                <a:spcPts val="0"/>
              </a:spcAft>
              <a:buNone/>
            </a:pPr>
            <a:endParaRPr lang="en-US" sz="2000" dirty="0"/>
          </a:p>
          <a:p>
            <a:pPr marL="0" lvl="0" indent="0" rtl="0">
              <a:spcBef>
                <a:spcPts val="0"/>
              </a:spcBef>
              <a:spcAft>
                <a:spcPts val="0"/>
              </a:spcAft>
              <a:buNone/>
            </a:pPr>
            <a:endParaRPr lang="en-US" sz="2000" dirty="0"/>
          </a:p>
        </p:txBody>
      </p:sp>
      <p:grpSp>
        <p:nvGrpSpPr>
          <p:cNvPr id="13" name="Group 12">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92;p14">
            <a:extLst>
              <a:ext uri="{FF2B5EF4-FFF2-40B4-BE49-F238E27FC236}">
                <a16:creationId xmlns:a16="http://schemas.microsoft.com/office/drawing/2014/main" id="{A2E1DEEC-6E3F-724A-9454-642FEC2A49E6}"/>
              </a:ext>
            </a:extLst>
          </p:cNvPr>
          <p:cNvSpPr txBox="1">
            <a:spLocks noGrp="1"/>
          </p:cNvSpPr>
          <p:nvPr>
            <p:ph type="title"/>
          </p:nvPr>
        </p:nvSpPr>
        <p:spPr>
          <a:xfrm>
            <a:off x="642938" y="322263"/>
            <a:ext cx="6891337" cy="1135062"/>
          </a:xfrm>
          <a:prstGeom prst="rect">
            <a:avLst/>
          </a:prstGeom>
        </p:spPr>
        <p:txBody>
          <a:bodyPr spcFirstLastPara="1" wrap="square" lIns="91425" tIns="91425" rIns="91425" bIns="91425" anchor="t" anchorCtr="0">
            <a:noAutofit/>
          </a:bodyPr>
          <a:lstStyle/>
          <a:p>
            <a:pPr lvl="0">
              <a:spcBef>
                <a:spcPts val="0"/>
              </a:spcBef>
            </a:pPr>
            <a:r>
              <a:rPr lang="en-US" sz="3600" b="1" dirty="0"/>
              <a:t>Attention Mechanism</a:t>
            </a:r>
            <a:endParaRPr sz="3600" b="1" dirty="0"/>
          </a:p>
        </p:txBody>
      </p:sp>
    </p:spTree>
    <p:extLst>
      <p:ext uri="{BB962C8B-B14F-4D97-AF65-F5344CB8AC3E}">
        <p14:creationId xmlns:p14="http://schemas.microsoft.com/office/powerpoint/2010/main" val="29091526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961</Words>
  <Application>Microsoft Macintosh PowerPoint</Application>
  <PresentationFormat>Widescreen</PresentationFormat>
  <Paragraphs>44</Paragraphs>
  <Slides>13</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Lato</vt:lpstr>
      <vt:lpstr>Raleway</vt:lpstr>
      <vt:lpstr>Office Theme</vt:lpstr>
      <vt:lpstr>Self-Driving Car for Highway Intersection in Mixed Traffic</vt:lpstr>
      <vt:lpstr>Significance To The Real World</vt:lpstr>
      <vt:lpstr>PowerPoint Presentation</vt:lpstr>
      <vt:lpstr>Goal of the Project</vt:lpstr>
      <vt:lpstr>Reinforcement Learning Terminologies</vt:lpstr>
      <vt:lpstr>Deep Q-Network</vt:lpstr>
      <vt:lpstr>Working of DQN</vt:lpstr>
      <vt:lpstr>Bellman Optimality Equation</vt:lpstr>
      <vt:lpstr>Attention Mechanism</vt:lpstr>
      <vt:lpstr>Model Architecture</vt:lpstr>
      <vt:lpstr>Hyperparameter Tuning </vt:lpstr>
      <vt:lpstr>Demo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Self-Driving Car for Highway Intersection in Mixed Traffic</dc:title>
  <dc:creator>Raghava Urs (ragurs)</dc:creator>
  <cp:lastModifiedBy>Raghava Urs (ragurs)</cp:lastModifiedBy>
  <cp:revision>5</cp:revision>
  <dcterms:created xsi:type="dcterms:W3CDTF">2021-12-03T07:27:22Z</dcterms:created>
  <dcterms:modified xsi:type="dcterms:W3CDTF">2021-12-03T08:18:16Z</dcterms:modified>
</cp:coreProperties>
</file>

<file path=docProps/thumbnail.jpeg>
</file>